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Lst>
  <p:notesMasterIdLst>
    <p:notesMasterId r:id="rId30"/>
  </p:notesMasterIdLst>
  <p:sldIdLst>
    <p:sldId id="1104" r:id="rId6"/>
    <p:sldId id="257" r:id="rId7"/>
    <p:sldId id="1045" r:id="rId8"/>
    <p:sldId id="1131" r:id="rId9"/>
    <p:sldId id="1132" r:id="rId10"/>
    <p:sldId id="1103" r:id="rId11"/>
    <p:sldId id="1106" r:id="rId12"/>
    <p:sldId id="1102" r:id="rId13"/>
    <p:sldId id="1092" r:id="rId14"/>
    <p:sldId id="1096" r:id="rId15"/>
    <p:sldId id="1145" r:id="rId16"/>
    <p:sldId id="1134" r:id="rId17"/>
    <p:sldId id="1150" r:id="rId18"/>
    <p:sldId id="1151" r:id="rId19"/>
    <p:sldId id="1135" r:id="rId20"/>
    <p:sldId id="1136" r:id="rId21"/>
    <p:sldId id="1137" r:id="rId22"/>
    <p:sldId id="1133" r:id="rId23"/>
    <p:sldId id="1138" r:id="rId24"/>
    <p:sldId id="1140" r:id="rId25"/>
    <p:sldId id="1147" r:id="rId26"/>
    <p:sldId id="1141" r:id="rId27"/>
    <p:sldId id="1143" r:id="rId28"/>
    <p:sldId id="11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69590-D11E-393E-ABEE-5B72D30026A5}" v="8" dt="2024-04-02T02:40:58.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p:restoredTop sz="73333"/>
  </p:normalViewPr>
  <p:slideViewPr>
    <p:cSldViewPr snapToGrid="0">
      <p:cViewPr varScale="1">
        <p:scale>
          <a:sx n="92" d="100"/>
          <a:sy n="92" d="100"/>
        </p:scale>
        <p:origin x="6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Introduce yourself with some background about who you are, why you are presenting and why you are supporting R U OK? in Trucks &amp; Sheds.</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You may want to add an Acknowledgement of Country. Example: I acknowledge First Nations peoples and the land on which we are meeting today [insert the country if you know it]. I pay my respect to Elders past, present and future.</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a:t>
            </a:fld>
            <a:endParaRPr lang="en-US"/>
          </a:p>
        </p:txBody>
      </p:sp>
    </p:spTree>
    <p:extLst>
      <p:ext uri="{BB962C8B-B14F-4D97-AF65-F5344CB8AC3E}">
        <p14:creationId xmlns:p14="http://schemas.microsoft.com/office/powerpoint/2010/main" val="3572423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i="1" dirty="0">
                <a:effectLst/>
                <a:latin typeface="Calibri"/>
                <a:ea typeface="Calibri"/>
                <a:cs typeface="Calibri"/>
              </a:rPr>
              <a:t>Now I’ll be sharing </a:t>
            </a:r>
            <a:r>
              <a:rPr lang="en-AU" i="1" dirty="0">
                <a:latin typeface="Calibri"/>
                <a:ea typeface="Calibri"/>
                <a:cs typeface="Calibri"/>
              </a:rPr>
              <a:t>some practical tools and tips on how </a:t>
            </a:r>
            <a:r>
              <a:rPr lang="en-AU" sz="1200" i="1" dirty="0">
                <a:effectLst/>
                <a:latin typeface="Calibri"/>
                <a:ea typeface="Calibri"/>
                <a:cs typeface="Calibri"/>
              </a:rPr>
              <a:t>to have an R U OK? </a:t>
            </a:r>
            <a:r>
              <a:rPr lang="en-AU" i="1" dirty="0">
                <a:latin typeface="Calibri"/>
                <a:ea typeface="Calibri"/>
                <a:cs typeface="Calibri"/>
              </a:rPr>
              <a:t>Conversation. The idea is to you build your confidence to have a conversation with someone you think might be struggling with life's ups and downs.</a:t>
            </a:r>
            <a:endParaRPr lang="en-AU" i="1"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69330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To know who to ask, you can keep a look out for the signs that someone isn’t themselves.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might notice changes in what they’re saying or doing, or things that are happening in their life, like relationship breakdown, cost of living pressures, or grief and loss, amongst other things.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When you notice these signs, it’s time to 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Question for the audience:</a:t>
            </a: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What are some signs that might indicate someone needs support?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Possible answers:</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seem angry or easily irritated</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be withdrawn or switched off</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get dismissive or defensive</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seem exhausted or they’re missing shifts</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are having trouble concentrating</a:t>
            </a:r>
          </a:p>
          <a:p>
            <a:pPr marL="342900" lvl="0" indent="-342900" algn="l">
              <a:buFont typeface="Calibri" panose="020F0502020204030204" pitchFamily="34" charset="0"/>
              <a:buChar cha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They might be expressing that they feel like a burden or are concerned about the future</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170722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solidFill>
                  <a:srgbClr val="211D1E"/>
                </a:solidFill>
                <a:effectLst/>
                <a:latin typeface="Calibri" panose="020F0502020204030204" pitchFamily="34" charset="0"/>
                <a:ea typeface="Calibri" panose="020F0502020204030204" pitchFamily="34" charset="0"/>
                <a:cs typeface="Omnes Light"/>
              </a:rPr>
              <a:t>Before you can support someone else, you need to look after yourself. And that’s OK. You might not be in the right headspace or maybe you’re not the best person for the conversation. If that’s the case try to think of someone else in their support network who could talk to them.</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To help you decide  whether you’re ready to start a meaningful conversation, ask yourself:</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en-AU" sz="1200" b="1" i="1" dirty="0">
                <a:solidFill>
                  <a:srgbClr val="211D1E"/>
                </a:solidFill>
                <a:effectLst/>
                <a:latin typeface="Calibri" panose="020F0502020204030204" pitchFamily="34" charset="0"/>
                <a:ea typeface="Calibri" panose="020F0502020204030204" pitchFamily="34" charset="0"/>
                <a:cs typeface="Omnes Light"/>
              </a:rPr>
              <a:t>Am I ready? - Am I in a good headspace and ready to genuinely 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en-AU" sz="1200" b="1" i="1" dirty="0">
                <a:solidFill>
                  <a:srgbClr val="211D1E"/>
                </a:solidFill>
                <a:effectLst/>
                <a:latin typeface="Calibri" panose="020F0502020204030204" pitchFamily="34" charset="0"/>
                <a:ea typeface="Calibri" panose="020F0502020204030204" pitchFamily="34" charset="0"/>
                <a:cs typeface="Omnes Light"/>
              </a:rPr>
              <a:t>Am I prepared? - Have I reminded myself that it’s OK to not have all the answers? Am I prepared for a possible emotional reaction?</a:t>
            </a:r>
            <a:endParaRPr lang="en-AU"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r>
              <a:rPr lang="en-AU" sz="1200" b="1" i="1" dirty="0">
                <a:solidFill>
                  <a:srgbClr val="211D1E"/>
                </a:solidFill>
                <a:effectLst/>
                <a:latin typeface="Calibri" panose="020F0502020204030204" pitchFamily="34" charset="0"/>
                <a:ea typeface="Calibri" panose="020F0502020204030204" pitchFamily="34" charset="0"/>
                <a:cs typeface="Omnes Light"/>
              </a:rPr>
              <a:t>Have I picked my moment? – Have I chosen somewhere private? Have you picked a convenient time for you both? If they say they don’t have time, you can arrange for another time.</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203734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solidFill>
                  <a:srgbClr val="211D1E"/>
                </a:solidFill>
                <a:effectLst/>
                <a:latin typeface="Calibri" panose="020F0502020204030204" pitchFamily="34" charset="0"/>
                <a:ea typeface="Calibri" panose="020F0502020204030204" pitchFamily="34" charset="0"/>
                <a:cs typeface="Omnes Light"/>
              </a:rPr>
              <a:t>When you’ve noticed the signs and decided that you’re ready, these are the 4 steps of an R U OK? Conversation: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Encourage Action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solidFill>
                  <a:srgbClr val="211D1E"/>
                </a:solidFill>
                <a:effectLst/>
                <a:latin typeface="Calibri" panose="020F0502020204030204" pitchFamily="34" charset="0"/>
                <a:ea typeface="Calibri" panose="020F0502020204030204" pitchFamily="34" charset="0"/>
                <a:cs typeface="Omnes Light"/>
              </a:rPr>
              <a:t>Check in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solidFill>
                  <a:srgbClr val="211D1E"/>
                </a:solidFill>
                <a:effectLst/>
                <a:latin typeface="Calibri" panose="020F0502020204030204" pitchFamily="34" charset="0"/>
                <a:ea typeface="Calibri" panose="020F0502020204030204" pitchFamily="34" charset="0"/>
                <a:cs typeface="Omnes Light"/>
              </a:rPr>
              <a:t>There’s a handy acronym of ‘ALEC’ to help you remember.</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17</a:t>
            </a:fld>
            <a:endParaRPr lang="en-US"/>
          </a:p>
        </p:txBody>
      </p:sp>
    </p:spTree>
    <p:extLst>
      <p:ext uri="{BB962C8B-B14F-4D97-AF65-F5344CB8AC3E}">
        <p14:creationId xmlns:p14="http://schemas.microsoft.com/office/powerpoint/2010/main" val="3933087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solidFill>
                  <a:srgbClr val="211D1E"/>
                </a:solidFill>
                <a:effectLst/>
                <a:latin typeface="Calibri" panose="020F0502020204030204" pitchFamily="34" charset="0"/>
                <a:ea typeface="Calibri" panose="020F0502020204030204" pitchFamily="34" charset="0"/>
                <a:cs typeface="Omnes Light"/>
              </a:rPr>
              <a:t>Step 1: 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Be relaxed and friendly in your approach. Think about how you can ease into the conversation.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don’t need to use the words, ‘are you OK?’ – you can ask in any way that feels comfortable for you and your relationship with that person.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they don’t want to talk let them know you’ll always be ready for them when they are or ask if there’s someone else they’d be more comfortable chatting to.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can start by letting them know you’ve noticed a change, without being accusatory. You could say something like: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“I’ve noticed a few changes in what you’ve been saying/doing. How are things for you at the moment?”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 know there’s been some big life changes for you recently, how are you going with that?”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don’t seem yourself lately – want to talk about it?”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383052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Step 2: 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Listening with an open mind can be the hardest thing to do, but it’s one of the most important parts of the conversation.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It can be tempting to jump in and try to push someone’s worries away or offer a ‘quick fix’. It can be really hard to hear that someone is in pain or struggling – but try and sit with the discomfort and remind yourself that your support can be crucial.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Avoid rushing the conversation and don’t be afraid to sit in silence.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Give the person some space and quiet so they can find the words to express what they’re going through.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could say: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“I’m here to listen if you want to talk more” </a:t>
            </a:r>
          </a:p>
          <a:p>
            <a:pPr algn="l"/>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“How are you feeling about that?”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“I’m not going to pretend I know what it’s like for you, but I’m here to listen to why you feel the way you.”</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2779561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Once they’ve shared what they’re going through, you might suggest to them that they think about one small step they might be able to take to improve their situation.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they’ve been feeling this way for more than two weeks they might need to see their doctor or an appropriate health professional.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don’t have to have the answers or be able to offer professional health advice, but you can help them consider the next steps and actions they can take to manage their situation.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You could say: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“What do you think is a first step that would help you through this?”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“What can I do right now to support you?”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“Have you spoken to your doctor or a health professional about this? It might be a matter of finding the right fit with someone.”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72969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205"/>
              </a:lnSpc>
              <a:spcAft>
                <a:spcPts val="500"/>
              </a:spcAft>
            </a:pPr>
            <a:r>
              <a:rPr lang="en-GB" sz="1200" b="1" i="1" dirty="0">
                <a:solidFill>
                  <a:srgbClr val="211D1E"/>
                </a:solidFill>
                <a:effectLst/>
                <a:latin typeface="Omnes Light"/>
                <a:ea typeface="Calibri" panose="020F0502020204030204" pitchFamily="34" charset="0"/>
                <a:cs typeface="Omnes Light"/>
              </a:rPr>
              <a:t>Sometimes that person might need immediate support. These are some useful contacts for Australian services that are available nationally and can provide emotional and crisis support. </a:t>
            </a:r>
          </a:p>
          <a:p>
            <a:pPr algn="l">
              <a:lnSpc>
                <a:spcPts val="1205"/>
              </a:lnSpc>
              <a:spcAft>
                <a:spcPts val="500"/>
              </a:spcAft>
            </a:pPr>
            <a:endParaRPr lang="en-AU" sz="1200" dirty="0">
              <a:effectLst/>
              <a:latin typeface="Omnes Light"/>
              <a:ea typeface="Calibri" panose="020F0502020204030204" pitchFamily="34" charset="0"/>
              <a:cs typeface="Times New Roman" panose="02020603050405020304" pitchFamily="18" charset="0"/>
            </a:endParaRPr>
          </a:p>
          <a:p>
            <a:pPr algn="l">
              <a:lnSpc>
                <a:spcPts val="1205"/>
              </a:lnSpc>
              <a:spcAft>
                <a:spcPts val="500"/>
              </a:spcAft>
            </a:pPr>
            <a:r>
              <a:rPr lang="en-GB" sz="1200" b="1" i="1" dirty="0">
                <a:solidFill>
                  <a:srgbClr val="211D1E"/>
                </a:solidFill>
                <a:effectLst/>
                <a:latin typeface="Omnes Light"/>
                <a:ea typeface="Calibri" panose="020F0502020204030204" pitchFamily="34" charset="0"/>
                <a:cs typeface="Omnes Light"/>
              </a:rPr>
              <a:t>If at any time you feel overwhelmed by any feelings, it is important that you talk to someone you trust. A doctor, family member or friend, or make contact with one of these services. </a:t>
            </a:r>
            <a:endParaRPr lang="en-AU" sz="1200" dirty="0">
              <a:effectLst/>
              <a:latin typeface="Omnes Light"/>
              <a:ea typeface="Calibri" panose="020F0502020204030204" pitchFamily="34" charset="0"/>
              <a:cs typeface="Times New Roman" panose="02020603050405020304" pitchFamily="18" charset="0"/>
            </a:endParaRPr>
          </a:p>
          <a:p>
            <a:endParaRPr lang="en-US" dirty="0"/>
          </a:p>
          <a:p>
            <a:pPr algn="l">
              <a:lnSpc>
                <a:spcPts val="1205"/>
              </a:lnSpc>
              <a:spcAft>
                <a:spcPts val="500"/>
              </a:spcAft>
            </a:pPr>
            <a:r>
              <a:rPr lang="en-GB" sz="1200" b="1" i="1" dirty="0">
                <a:solidFill>
                  <a:srgbClr val="211D1E"/>
                </a:solidFill>
                <a:effectLst/>
                <a:latin typeface="Omnes Light"/>
                <a:ea typeface="Calibri" panose="020F0502020204030204" pitchFamily="34" charset="0"/>
                <a:cs typeface="Omnes Light"/>
              </a:rPr>
              <a:t>These services can also provide you with guidance to support someone else. </a:t>
            </a:r>
            <a:endParaRPr lang="en-AU" sz="1200" dirty="0">
              <a:effectLst/>
              <a:latin typeface="Omnes Light"/>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You can find a directory with more services and supports on the R U OK? website: </a:t>
            </a:r>
            <a:r>
              <a:rPr lang="en-AU" sz="1200" b="1" i="1" dirty="0" err="1">
                <a:solidFill>
                  <a:srgbClr val="211D1E"/>
                </a:solidFill>
                <a:effectLst/>
                <a:latin typeface="Calibri" panose="020F0502020204030204" pitchFamily="34" charset="0"/>
                <a:ea typeface="Calibri" panose="020F0502020204030204" pitchFamily="34" charset="0"/>
                <a:cs typeface="Omnes Light"/>
              </a:rPr>
              <a:t>ruok.org.au</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solidFill>
                  <a:srgbClr val="211D1E"/>
                </a:solidFill>
                <a:effectLst/>
                <a:latin typeface="Calibri" panose="020F0502020204030204" pitchFamily="34" charset="0"/>
                <a:ea typeface="Calibri" panose="020F0502020204030204" pitchFamily="34" charset="0"/>
                <a:cs typeface="Omnes Light"/>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solidFill>
                  <a:srgbClr val="211D1E"/>
                </a:solidFill>
                <a:effectLst/>
                <a:latin typeface="Calibri" panose="020F0502020204030204" pitchFamily="34" charset="0"/>
                <a:ea typeface="Calibri" panose="020F0502020204030204" pitchFamily="34" charset="0"/>
                <a:cs typeface="Omnes Light"/>
              </a:rPr>
              <a:t>If your workplace has an Employee Assistance Programme (EAP) this is a good opportunity to remind them how to access it.</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21</a:t>
            </a:fld>
            <a:endParaRPr lang="en-US"/>
          </a:p>
        </p:txBody>
      </p:sp>
    </p:spTree>
    <p:extLst>
      <p:ext uri="{BB962C8B-B14F-4D97-AF65-F5344CB8AC3E}">
        <p14:creationId xmlns:p14="http://schemas.microsoft.com/office/powerpoint/2010/main" val="6068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After the conversation make sure you stay connected and keep checking in. Make a joint decision to spend some time together in the near future so you can see how they’re going. Your ongoing care can make a difference and make them feel supported.</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When you check in you could say: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“Just wanted to check in and see how you’re doing?”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“Have things improved or changed since we last spoke?”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OR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“Do you need more support?”</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22</a:t>
            </a:fld>
            <a:endParaRPr lang="en-US"/>
          </a:p>
        </p:txBody>
      </p:sp>
    </p:spTree>
    <p:extLst>
      <p:ext uri="{BB962C8B-B14F-4D97-AF65-F5344CB8AC3E}">
        <p14:creationId xmlns:p14="http://schemas.microsoft.com/office/powerpoint/2010/main" val="14391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Those are the 4 Steps of an R U OK? Conversation: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Ask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Listen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Encourage Action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mj-lt"/>
              <a:buAutoNum type="arabicPeriod"/>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Check In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you ever want to revisit this or access more conversation guidance to help build an R U OK? Culture, there are a number of free resources available at </a:t>
            </a:r>
            <a:r>
              <a:rPr lang="en-AU" sz="1200" b="1" i="1" dirty="0" err="1">
                <a:effectLst/>
                <a:latin typeface="Calibri" panose="020F0502020204030204" pitchFamily="34" charset="0"/>
                <a:ea typeface="Calibri" panose="020F0502020204030204" pitchFamily="34" charset="0"/>
                <a:cs typeface="Times New Roman" panose="02020603050405020304" pitchFamily="18" charset="0"/>
              </a:rPr>
              <a:t>healthyheads.org.au</a:t>
            </a:r>
            <a:r>
              <a:rPr lang="en-AU" sz="1200" b="1" i="1" dirty="0">
                <a:effectLst/>
                <a:latin typeface="Calibri" panose="020F0502020204030204" pitchFamily="34" charset="0"/>
                <a:ea typeface="Calibri" panose="020F0502020204030204" pitchFamily="34" charset="0"/>
                <a:cs typeface="Times New Roman" panose="02020603050405020304" pitchFamily="18" charset="0"/>
              </a:rPr>
              <a:t>/</a:t>
            </a:r>
            <a:r>
              <a:rPr lang="en-AU" sz="1200" b="1" i="1" dirty="0" err="1">
                <a:effectLst/>
                <a:latin typeface="Calibri" panose="020F0502020204030204" pitchFamily="34" charset="0"/>
                <a:ea typeface="Calibri" panose="020F0502020204030204" pitchFamily="34" charset="0"/>
                <a:cs typeface="Times New Roman" panose="02020603050405020304" pitchFamily="18" charset="0"/>
              </a:rPr>
              <a:t>ruok</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23</a:t>
            </a:fld>
            <a:endParaRPr lang="en-US"/>
          </a:p>
        </p:txBody>
      </p:sp>
    </p:spTree>
    <p:extLst>
      <p:ext uri="{BB962C8B-B14F-4D97-AF65-F5344CB8AC3E}">
        <p14:creationId xmlns:p14="http://schemas.microsoft.com/office/powerpoint/2010/main" val="144983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If today’s talk brings up tough emotions for you it’s OK to excuse yourself. If you need some extra support, I strongly encourage you to open up to someone you trust, connect with a trusted health professional, or access a service like Lifeline which is available 24/7 on 13 11 14.</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You could add information about how to access your Employee Assistance Programme (EAP) if you have one.</a:t>
            </a:r>
            <a:r>
              <a:rPr lang="en-AU" dirty="0">
                <a:effectLst/>
              </a:rPr>
              <a:t> </a:t>
            </a:r>
            <a:endParaRPr lang="en-AU" sz="10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Remember to ask R U OK? – No qualifications needed. A conversation could change a life.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Thank everyone for coming and take any questions if you have time.</a:t>
            </a:r>
          </a:p>
          <a:p>
            <a:pPr algn="l"/>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If you don’t know the answer to a question asked, let them know that you will find out and come back to them with the answer.</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24</a:t>
            </a:fld>
            <a:endParaRPr lang="en-US"/>
          </a:p>
        </p:txBody>
      </p:sp>
    </p:spTree>
    <p:extLst>
      <p:ext uri="{BB962C8B-B14F-4D97-AF65-F5344CB8AC3E}">
        <p14:creationId xmlns:p14="http://schemas.microsoft.com/office/powerpoint/2010/main" val="292630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Today I’m going to share with you:</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a:buChar char="•"/>
            </a:pPr>
            <a:endParaRPr lang="en-AU" b="1" i="1" dirty="0">
              <a:latin typeface="Calibri"/>
              <a:ea typeface="Calibri"/>
              <a:cs typeface="Calibri"/>
            </a:endParaRPr>
          </a:p>
          <a:p>
            <a:pPr marL="342900" indent="-342900">
              <a:buFont typeface="Arial" panose="020F0502020204030204" pitchFamily="34" charset="0"/>
              <a:buChar char="•"/>
            </a:pPr>
            <a:r>
              <a:rPr lang="en-AU" sz="1200" b="1" i="1" dirty="0">
                <a:effectLst/>
                <a:latin typeface="Calibri"/>
                <a:ea typeface="Calibri"/>
                <a:cs typeface="Calibri"/>
              </a:rPr>
              <a:t>A bit about the R U OK? in Trucks</a:t>
            </a:r>
            <a:r>
              <a:rPr lang="en-AU" b="1" i="1" dirty="0">
                <a:latin typeface="Calibri"/>
                <a:ea typeface="Calibri"/>
                <a:cs typeface="Calibri"/>
              </a:rPr>
              <a:t> &amp;</a:t>
            </a:r>
            <a:r>
              <a:rPr lang="en-AU" sz="1200" b="1" i="1" dirty="0">
                <a:effectLst/>
                <a:latin typeface="Calibri"/>
                <a:ea typeface="Calibri"/>
                <a:cs typeface="Calibri"/>
              </a:rPr>
              <a:t> Sheds initiative</a:t>
            </a:r>
            <a:endParaRPr lang="en-AU" sz="1200" dirty="0">
              <a:effectLst/>
              <a:latin typeface="Calibri"/>
              <a:ea typeface="Calibri"/>
              <a:cs typeface="Calibri"/>
            </a:endParaRPr>
          </a:p>
          <a:p>
            <a:pPr marL="342900" lvl="0" indent="-342900" algn="l">
              <a:buFont typeface="Arial" panose="020F0502020204030204" pitchFamily="34" charset="0"/>
              <a:buChar char="•"/>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The 2024 message for our national day of action</a:t>
            </a:r>
          </a:p>
          <a:p>
            <a:pPr marL="342900" lvl="0" indent="-342900" algn="l">
              <a:buFont typeface="Arial" panose="020F0502020204030204" pitchFamily="34" charset="0"/>
              <a:buChar char="•"/>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How to ask R U OK?</a:t>
            </a:r>
          </a:p>
          <a:p>
            <a:pPr marL="342900" marR="0" lvl="0" indent="-342900" algn="l" defTabSz="914400" rtl="0" eaLnBrk="1" fontAlgn="auto" latinLnBrk="0" hangingPunct="1">
              <a:lnSpc>
                <a:spcPct val="100000"/>
              </a:lnSpc>
              <a:spcBef>
                <a:spcPts val="0"/>
              </a:spcBef>
              <a:spcAft>
                <a:spcPts val="0"/>
              </a:spcAft>
              <a:buClrTx/>
              <a:buSzTx/>
              <a:buFont typeface="Arial" panose="020F0502020204030204" pitchFamily="34" charset="0"/>
              <a:buChar char="•"/>
              <a:tabLst/>
              <a:defRPr/>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Helpful tools and resources that you can use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Arial" panose="020F0502020204030204" pitchFamily="34" charset="0"/>
              <a:buChar cha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39971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1" u="sng" dirty="0">
                <a:effectLst/>
                <a:latin typeface="Calibri" panose="020F0502020204030204" pitchFamily="34" charset="0"/>
                <a:ea typeface="Calibri" panose="020F0502020204030204" pitchFamily="34" charset="0"/>
                <a:cs typeface="Times New Roman" panose="02020603050405020304" pitchFamily="18" charset="0"/>
              </a:rPr>
              <a:t>Healthy Heads in Trucks &amp; Sheds Foundation</a:t>
            </a:r>
            <a:r>
              <a:rPr lang="en-AU" sz="1200" b="1" i="1" dirty="0">
                <a:effectLst/>
                <a:latin typeface="Calibri" panose="020F0502020204030204" pitchFamily="34" charset="0"/>
                <a:ea typeface="Calibri" panose="020F0502020204030204" pitchFamily="34" charset="0"/>
                <a:cs typeface="Times New Roman" panose="02020603050405020304" pitchFamily="18" charset="0"/>
              </a:rPr>
              <a:t> promotes the prevention and understanding of mental health issues that exist across the road transport, warehousing and logistics industries.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u="sng" dirty="0">
                <a:effectLst/>
                <a:latin typeface="Calibri" panose="020F0502020204030204" pitchFamily="34" charset="0"/>
                <a:ea typeface="Calibri" panose="020F0502020204030204" pitchFamily="34" charset="0"/>
                <a:cs typeface="Times New Roman" panose="02020603050405020304" pitchFamily="18" charset="0"/>
              </a:rPr>
              <a:t>R U OK?</a:t>
            </a:r>
            <a:r>
              <a:rPr lang="en-AU" sz="1200" b="1" i="1" dirty="0">
                <a:effectLst/>
                <a:latin typeface="Calibri" panose="020F0502020204030204" pitchFamily="34" charset="0"/>
                <a:ea typeface="Calibri" panose="020F0502020204030204" pitchFamily="34" charset="0"/>
                <a:cs typeface="Times New Roman" panose="02020603050405020304" pitchFamily="18" charset="0"/>
              </a:rPr>
              <a:t> is a public health promotion charity that inspires and empowers people to meaningfully connect with those in their world and lend support when they are struggling with life.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b="1" i="1" dirty="0">
                <a:latin typeface="Calibri"/>
                <a:ea typeface="Calibri"/>
                <a:cs typeface="Calibri"/>
              </a:rPr>
              <a:t>These </a:t>
            </a:r>
            <a:r>
              <a:rPr lang="en-AU" sz="1200" b="1" i="1" dirty="0">
                <a:effectLst/>
                <a:latin typeface="Calibri"/>
                <a:ea typeface="Calibri"/>
                <a:cs typeface="Calibri"/>
              </a:rPr>
              <a:t>two organisations have come together to empower people in these industries to meaningfully connect and genuinely ask, ‘are you OK?’</a:t>
            </a:r>
            <a:r>
              <a:rPr lang="en-AU" dirty="0"/>
              <a:t> </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dirty="0">
                <a:latin typeface="Calibri"/>
                <a:ea typeface="Calibri"/>
                <a:cs typeface="Calibri"/>
              </a:rPr>
              <a:t>The </a:t>
            </a:r>
            <a:r>
              <a:rPr lang="en-AU" sz="1200" b="1" i="1" dirty="0">
                <a:effectLst/>
                <a:latin typeface="Calibri"/>
                <a:ea typeface="Calibri"/>
                <a:cs typeface="Calibri"/>
              </a:rPr>
              <a:t>national day of action for R U OK? in Trucks </a:t>
            </a:r>
            <a:r>
              <a:rPr lang="en-AU" b="1" i="1" dirty="0">
                <a:latin typeface="Calibri"/>
                <a:ea typeface="Calibri"/>
                <a:cs typeface="Calibri"/>
              </a:rPr>
              <a:t>&amp;</a:t>
            </a:r>
            <a:r>
              <a:rPr lang="en-AU" sz="1200" b="1" i="1" dirty="0">
                <a:effectLst/>
                <a:latin typeface="Calibri"/>
                <a:ea typeface="Calibri"/>
                <a:cs typeface="Calibri"/>
              </a:rPr>
              <a:t> Sheds </a:t>
            </a:r>
            <a:r>
              <a:rPr lang="en-AU" b="1" i="1" dirty="0">
                <a:latin typeface="Calibri"/>
                <a:ea typeface="Calibri"/>
                <a:cs typeface="Calibri"/>
              </a:rPr>
              <a:t>is a time</a:t>
            </a:r>
            <a:r>
              <a:rPr lang="en-AU" sz="1200" b="1" i="1" dirty="0">
                <a:effectLst/>
                <a:latin typeface="Calibri"/>
                <a:ea typeface="Calibri"/>
                <a:cs typeface="Calibri"/>
              </a:rPr>
              <a:t> </a:t>
            </a:r>
            <a:r>
              <a:rPr lang="en-AU" b="1" i="1" dirty="0">
                <a:latin typeface="Calibri"/>
                <a:ea typeface="Calibri"/>
                <a:cs typeface="Calibri"/>
              </a:rPr>
              <a:t>for </a:t>
            </a:r>
            <a:r>
              <a:rPr lang="en-AU" sz="1200" b="1" i="1" dirty="0">
                <a:effectLst/>
                <a:latin typeface="Calibri"/>
                <a:ea typeface="Calibri"/>
                <a:cs typeface="Calibri"/>
              </a:rPr>
              <a:t>workplaces and communities come together to connect, share stories and become better equipped to have these </a:t>
            </a:r>
            <a:r>
              <a:rPr lang="en-AU" b="1" i="1" dirty="0">
                <a:latin typeface="Calibri"/>
                <a:ea typeface="Calibri"/>
                <a:cs typeface="Calibri"/>
              </a:rPr>
              <a:t>conversations</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AU" b="1" i="1" dirty="0">
              <a:latin typeface="Calibri"/>
              <a:ea typeface="Calibri"/>
              <a:cs typeface="Calibri"/>
            </a:endParaRPr>
          </a:p>
          <a:p>
            <a:r>
              <a:rPr lang="en-AU" b="1" i="1" dirty="0">
                <a:latin typeface="Calibri"/>
                <a:ea typeface="Calibri"/>
                <a:cs typeface="Calibri"/>
              </a:rPr>
              <a:t>This</a:t>
            </a:r>
            <a:r>
              <a:rPr lang="en-AU" sz="1200" b="1" i="1" dirty="0">
                <a:effectLst/>
                <a:latin typeface="Calibri"/>
                <a:ea typeface="Calibri"/>
                <a:cs typeface="Calibri"/>
              </a:rPr>
              <a:t> is our third year of this conversation movement.</a:t>
            </a:r>
            <a:r>
              <a:rPr lang="en-AU" b="1" i="1" dirty="0">
                <a:latin typeface="Calibri"/>
                <a:ea typeface="Calibri"/>
                <a:cs typeface="Calibri"/>
              </a:rPr>
              <a:t> </a:t>
            </a:r>
            <a:endParaRPr lang="en-AU" sz="1200" dirty="0">
              <a:effectLst/>
              <a:latin typeface="Calibri" panose="020F0502020204030204" pitchFamily="34" charset="0"/>
              <a:ea typeface="Calibri" panose="020F0502020204030204" pitchFamily="34" charset="0"/>
              <a:cs typeface="Calibri"/>
            </a:endParaRPr>
          </a:p>
          <a:p>
            <a:pPr algn="l"/>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But of course, every day is the day to ask R U OK? because regular and meaningful conversations help us get to know the routines and behaviours of our workmates, which can help us spot the signs that they might not be OK.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AU"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b="1" i="1" dirty="0">
                <a:effectLst/>
                <a:latin typeface="Calibri" panose="020F0502020204030204" pitchFamily="34" charset="0"/>
                <a:ea typeface="Calibri" panose="020F0502020204030204" pitchFamily="34" charset="0"/>
                <a:cs typeface="Times New Roman" panose="02020603050405020304" pitchFamily="18" charset="0"/>
              </a:rPr>
              <a:t>This is what you are a part of – an initiative empowering people to build a culture that we can all be proud of. Thank you for your support so far.</a:t>
            </a:r>
            <a:r>
              <a:rPr lang="en-AU"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389964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year, the message is:</a:t>
            </a:r>
          </a:p>
          <a:p>
            <a:endParaRPr lang="en-US" b="1" dirty="0"/>
          </a:p>
          <a:p>
            <a:r>
              <a:rPr lang="en-US" b="1" i="1" dirty="0"/>
              <a:t>Ask R U OK?</a:t>
            </a:r>
          </a:p>
          <a:p>
            <a:r>
              <a:rPr lang="en-US" b="1" i="1" dirty="0"/>
              <a:t>No qualifications needed</a:t>
            </a:r>
          </a:p>
          <a:p>
            <a:endParaRPr lang="en-US" dirty="0"/>
          </a:p>
          <a:p>
            <a:pPr marL="171450" indent="-171450">
              <a:buFont typeface="Arial"/>
              <a:buChar char="•"/>
            </a:pPr>
            <a:r>
              <a:rPr lang="en-US" dirty="0"/>
              <a:t>This is about letting everyone know that you don’t need to be an expert to have an R U OK? conversation.</a:t>
            </a:r>
            <a:endParaRPr lang="en-US">
              <a:ea typeface="Calibri"/>
              <a:cs typeface="Calibri"/>
            </a:endParaRPr>
          </a:p>
          <a:p>
            <a:pPr marL="171450" indent="-171450">
              <a:buFont typeface="Arial"/>
              <a:buChar char="•"/>
            </a:pPr>
            <a:r>
              <a:rPr lang="en-US" dirty="0"/>
              <a:t>Simply listening, giving people your time, and showing them that you care, might be just what they need to help them through.</a:t>
            </a:r>
            <a:endParaRPr lang="en-US">
              <a:ea typeface="Calibri"/>
              <a:cs typeface="Calibri"/>
            </a:endParaRPr>
          </a:p>
          <a:p>
            <a:pPr marL="171450" indent="-171450">
              <a:buFont typeface="Arial"/>
              <a:buChar char="•"/>
            </a:pPr>
            <a:r>
              <a:rPr lang="en-US" dirty="0"/>
              <a:t>We all have what it takes to ask a mate or colleague R U OK?</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89109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To demonstrate this, we wanted to show you all the things you’re already confidently doing without qualifications…</a:t>
            </a:r>
          </a:p>
          <a:p>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21255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These scenarios show that we are constantly talking about things we’re not experts on.</a:t>
            </a:r>
            <a:endParaRPr lang="en-US" b="1" i="1" dirty="0">
              <a:ea typeface="Calibri"/>
              <a:cs typeface="Calibri"/>
            </a:endParaRPr>
          </a:p>
          <a:p>
            <a:r>
              <a:rPr lang="en-US" b="1" i="1" dirty="0"/>
              <a:t>We can channel that same confidence into asking our mates R U OK?</a:t>
            </a:r>
            <a:endParaRPr lang="en-US" b="1" i="1" dirty="0">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244819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available to download at: https://vimeo.com/929729545</a:t>
            </a:r>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1121864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4/3/2024</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4/3/2024</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player.vimeo.com/video/929729545?app_id=122963" TargetMode="Externa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26809-5A49-D004-79F2-340D509A7D0A}"/>
              </a:ext>
            </a:extLst>
          </p:cNvPr>
          <p:cNvSpPr txBox="1"/>
          <p:nvPr/>
        </p:nvSpPr>
        <p:spPr>
          <a:xfrm>
            <a:off x="1910442" y="1240972"/>
            <a:ext cx="8654143" cy="1200329"/>
          </a:xfrm>
          <a:prstGeom prst="rect">
            <a:avLst/>
          </a:prstGeom>
          <a:noFill/>
        </p:spPr>
        <p:txBody>
          <a:bodyPr wrap="square" rtlCol="0">
            <a:spAutoFit/>
          </a:bodyPr>
          <a:lstStyle/>
          <a:p>
            <a:r>
              <a:rPr lang="en-US" dirty="0">
                <a:solidFill>
                  <a:schemeClr val="bg1"/>
                </a:solidFill>
                <a:latin typeface="Omnes Regular" panose="02000606040000020004" pitchFamily="2" charset="0"/>
              </a:rPr>
              <a:t>Please note there are speaking notes/scripts for each slide in this presentation, located in the ‘notes’ section under each slide.</a:t>
            </a:r>
          </a:p>
          <a:p>
            <a:endParaRPr lang="en-US" dirty="0">
              <a:solidFill>
                <a:schemeClr val="bg1"/>
              </a:solidFill>
              <a:latin typeface="Omnes Regular" panose="02000606040000020004" pitchFamily="2" charset="0"/>
            </a:endParaRPr>
          </a:p>
          <a:p>
            <a:r>
              <a:rPr lang="en-US" dirty="0">
                <a:solidFill>
                  <a:schemeClr val="bg1"/>
                </a:solidFill>
                <a:latin typeface="Omnes Regular" panose="02000606040000020004" pitchFamily="2" charset="0"/>
              </a:rPr>
              <a:t>You can delete this slide before presenting.</a:t>
            </a:r>
          </a:p>
        </p:txBody>
      </p:sp>
    </p:spTree>
    <p:extLst>
      <p:ext uri="{BB962C8B-B14F-4D97-AF65-F5344CB8AC3E}">
        <p14:creationId xmlns:p14="http://schemas.microsoft.com/office/powerpoint/2010/main" val="1679865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79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07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1" descr="Healthy Heads in Trucks &amp; Sheds and R U OK? have teamed up to ensure everyone working in the road transport, warehousing and logistics industries know when and how to meaningfully connect and genuinely ask, 'are you OK?'.&#10;&#10;Learn more at healthyheads.org.au/ruok/" title="Meet Vikki and Justin - R U OK? in Trucks &amp; Sheds">
            <a:hlinkClick r:id="" action="ppaction://media"/>
            <a:extLst>
              <a:ext uri="{FF2B5EF4-FFF2-40B4-BE49-F238E27FC236}">
                <a16:creationId xmlns:a16="http://schemas.microsoft.com/office/drawing/2014/main" id="{9FF5BD1B-0994-A070-A634-247B88672C1B}"/>
              </a:ext>
            </a:extLst>
          </p:cNvPr>
          <p:cNvPicPr>
            <a:picLocks noRot="1" noChangeAspect="1"/>
          </p:cNvPicPr>
          <p:nvPr>
            <a:videoFile r:link="rId1"/>
          </p:nvPr>
        </p:nvPicPr>
        <p:blipFill>
          <a:blip r:embed="rId5"/>
          <a:stretch>
            <a:fillRect/>
          </a:stretch>
        </p:blipFill>
        <p:spPr>
          <a:xfrm>
            <a:off x="-5917" y="6927"/>
            <a:ext cx="12203834" cy="6857999"/>
          </a:xfrm>
          <a:prstGeom prst="rect">
            <a:avLst/>
          </a:prstGeom>
        </p:spPr>
      </p:pic>
    </p:spTree>
    <p:extLst>
      <p:ext uri="{BB962C8B-B14F-4D97-AF65-F5344CB8AC3E}">
        <p14:creationId xmlns:p14="http://schemas.microsoft.com/office/powerpoint/2010/main" val="292506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08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7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DFE7D-F616-8160-A93E-938D01D3F169}"/>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1096335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0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473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4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7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39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d830d45-dfc4-4592-a597-0e8b6b83787c">
      <Terms xmlns="http://schemas.microsoft.com/office/infopath/2007/PartnerControls"/>
    </lcf76f155ced4ddcb4097134ff3c332f>
    <TaxCatchAll xmlns="cc41802b-ab72-4f65-ad3a-8e186cc6aef3" xsi:nil="true"/>
    <Shortlist xmlns="ad830d45-dfc4-4592-a597-0e8b6b8378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ADDDB9F7D9954D9430563EB83902D6" ma:contentTypeVersion="23" ma:contentTypeDescription="Create a new document." ma:contentTypeScope="" ma:versionID="f022acea3144703321fb2c01fbabffe7">
  <xsd:schema xmlns:xsd="http://www.w3.org/2001/XMLSchema" xmlns:xs="http://www.w3.org/2001/XMLSchema" xmlns:p="http://schemas.microsoft.com/office/2006/metadata/properties" xmlns:ns2="cc41802b-ab72-4f65-ad3a-8e186cc6aef3" xmlns:ns3="ad830d45-dfc4-4592-a597-0e8b6b83787c" targetNamespace="http://schemas.microsoft.com/office/2006/metadata/properties" ma:root="true" ma:fieldsID="9f22c15c94bd0141ea66b236049d47b5" ns2:_="" ns3:_="">
    <xsd:import namespace="cc41802b-ab72-4f65-ad3a-8e186cc6aef3"/>
    <xsd:import namespace="ad830d45-dfc4-4592-a597-0e8b6b8378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Shortli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1802b-ab72-4f65-ad3a-8e186cc6ae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30b944f-a694-4043-b6b5-5b44227601c3}" ma:internalName="TaxCatchAll" ma:showField="CatchAllData" ma:web="cc41802b-ab72-4f65-ad3a-8e186cc6aef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30d45-dfc4-4592-a597-0e8b6b8378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f54af48-ab67-41e8-ae32-8d8f0fc7e0c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Shortlist" ma:index="23" nillable="true" ma:displayName="Shortlist" ma:description="Short List of Images" ma:format="Dropdown" ma:internalName="Shortlist">
      <xsd:simpleType>
        <xsd:restriction base="dms:Choice">
          <xsd:enumeration value="Choice 1"/>
          <xsd:enumeration value="Choice 2"/>
          <xsd:enumeration value="Choice 3"/>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07197-A8CF-4C47-91AD-1808254A998D}">
  <ds:schemaRefs>
    <ds:schemaRef ds:uri="http://purl.org/dc/terms/"/>
    <ds:schemaRef ds:uri="http://schemas.microsoft.com/office/infopath/2007/PartnerControls"/>
    <ds:schemaRef ds:uri="http://www.w3.org/XML/1998/namespace"/>
    <ds:schemaRef ds:uri="http://purl.org/dc/elements/1.1/"/>
    <ds:schemaRef ds:uri="856128fa-b240-4d77-b393-ccebd440bc2f"/>
    <ds:schemaRef ds:uri="http://schemas.microsoft.com/office/2006/documentManagement/types"/>
    <ds:schemaRef ds:uri="http://purl.org/dc/dcmitype/"/>
    <ds:schemaRef ds:uri="http://schemas.openxmlformats.org/package/2006/metadata/core-properties"/>
    <ds:schemaRef ds:uri="cd544f9d-9196-4ed9-a8ed-1b3de3869a6c"/>
    <ds:schemaRef ds:uri="http://schemas.microsoft.com/office/2006/metadata/properties"/>
    <ds:schemaRef ds:uri="ad830d45-dfc4-4592-a597-0e8b6b83787c"/>
    <ds:schemaRef ds:uri="cc41802b-ab72-4f65-ad3a-8e186cc6aef3"/>
  </ds:schemaRefs>
</ds:datastoreItem>
</file>

<file path=customXml/itemProps2.xml><?xml version="1.0" encoding="utf-8"?>
<ds:datastoreItem xmlns:ds="http://schemas.openxmlformats.org/officeDocument/2006/customXml" ds:itemID="{F03D8F47-16BC-42D5-AA69-0569C71166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1802b-ab72-4f65-ad3a-8e186cc6aef3"/>
    <ds:schemaRef ds:uri="ad830d45-dfc4-4592-a597-0e8b6b8378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97FD4C-DCFE-4D8E-A597-50836F9DE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TotalTime>
  <Words>1825</Words>
  <Application>Microsoft Office PowerPoint</Application>
  <PresentationFormat>Widescreen</PresentationFormat>
  <Paragraphs>158</Paragraphs>
  <Slides>24</Slides>
  <Notes>20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Amelia Gilbert</cp:lastModifiedBy>
  <cp:revision>48</cp:revision>
  <dcterms:created xsi:type="dcterms:W3CDTF">2021-08-09T06:39:16Z</dcterms:created>
  <dcterms:modified xsi:type="dcterms:W3CDTF">2024-04-04T02:21:04Z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0x01010072ADDDB9F7D9954D9430563EB83902D6</vt:lpwstr>
  </property>
  <property fmtid="{D5CDD505-2E9C-101B-9397-08002B2CF9AE}" pid="3" name="MediaServiceImageTags">
    <vt:lpwstr/>
  </property>
</Properties>
</file>